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9"/>
  </p:notesMasterIdLst>
  <p:handoutMasterIdLst>
    <p:handoutMasterId r:id="rId10"/>
  </p:handoutMasterIdLst>
  <p:sldIdLst>
    <p:sldId id="274" r:id="rId2"/>
    <p:sldId id="309" r:id="rId3"/>
    <p:sldId id="310" r:id="rId4"/>
    <p:sldId id="311" r:id="rId5"/>
    <p:sldId id="312" r:id="rId6"/>
    <p:sldId id="313" r:id="rId7"/>
    <p:sldId id="31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134">
          <p15:clr>
            <a:srgbClr val="A4A3A4"/>
          </p15:clr>
        </p15:guide>
        <p15:guide id="2" pos="884">
          <p15:clr>
            <a:srgbClr val="A4A3A4"/>
          </p15:clr>
        </p15:guide>
        <p15:guide id="3" pos="5397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ine HUGUET, Ifremer Nantes PDG-ODE-VIGIES, 0" initials="AHINP0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B8C5"/>
    <a:srgbClr val="9BC63B"/>
    <a:srgbClr val="63C0C8"/>
    <a:srgbClr val="2D59A4"/>
    <a:srgbClr val="686A6F"/>
    <a:srgbClr val="558ED5"/>
    <a:srgbClr val="9BC635"/>
    <a:srgbClr val="9DC539"/>
    <a:srgbClr val="305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326" y="108"/>
      </p:cViewPr>
      <p:guideLst>
        <p:guide pos="1134"/>
        <p:guide pos="884"/>
        <p:guide pos="5397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86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rabevol\Desktop\spi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rabevol\Desktop\spi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rabevol\Desktop\spi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rabevol\Desktop\spi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rabevol\Desktop\spi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rabevol\Desktop\spi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/>
              <a:t>Besoins</a:t>
            </a:r>
            <a:r>
              <a:rPr lang="en-US" b="1" dirty="0"/>
              <a:t> </a:t>
            </a:r>
            <a:r>
              <a:rPr lang="en-US" b="1" dirty="0" err="1"/>
              <a:t>très</a:t>
            </a:r>
            <a:r>
              <a:rPr lang="en-US" b="1" dirty="0"/>
              <a:t> </a:t>
            </a:r>
            <a:r>
              <a:rPr lang="en-US" b="1" dirty="0" err="1" smtClean="0"/>
              <a:t>importants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Feuil1!$I$6</c:f>
              <c:strCache>
                <c:ptCount val="1"/>
                <c:pt idx="0">
                  <c:v>Besoins très important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Feuil1!$J$5:$L$5</c:f>
              <c:strCache>
                <c:ptCount val="3"/>
                <c:pt idx="0">
                  <c:v>SANDRE</c:v>
                </c:pt>
                <c:pt idx="1">
                  <c:v>SINP</c:v>
                </c:pt>
                <c:pt idx="2">
                  <c:v>Sismer</c:v>
                </c:pt>
              </c:strCache>
            </c:strRef>
          </c:cat>
          <c:val>
            <c:numRef>
              <c:f>Feuil1!$J$6:$L$6</c:f>
              <c:numCache>
                <c:formatCode>General</c:formatCode>
                <c:ptCount val="3"/>
                <c:pt idx="0" formatCode="0">
                  <c:v>10</c:v>
                </c:pt>
                <c:pt idx="1">
                  <c:v>8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534032"/>
        <c:axId val="3055528"/>
      </c:radarChart>
      <c:catAx>
        <c:axId val="13753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055528"/>
        <c:crosses val="autoZero"/>
        <c:auto val="1"/>
        <c:lblAlgn val="ctr"/>
        <c:lblOffset val="100"/>
        <c:noMultiLvlLbl val="0"/>
      </c:catAx>
      <c:valAx>
        <c:axId val="30555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137534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 dirty="0" smtClean="0"/>
              <a:t>Besoins importants</a:t>
            </a:r>
            <a:endParaRPr lang="fr-FR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radarChart>
        <c:radarStyle val="marker"/>
        <c:varyColors val="0"/>
        <c:ser>
          <c:idx val="1"/>
          <c:order val="0"/>
          <c:tx>
            <c:strRef>
              <c:f>Feuil1!$I$7</c:f>
              <c:strCache>
                <c:ptCount val="1"/>
                <c:pt idx="0">
                  <c:v>Besoin important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Feuil1!$J$5:$L$5</c:f>
              <c:strCache>
                <c:ptCount val="3"/>
                <c:pt idx="0">
                  <c:v>SANDRE</c:v>
                </c:pt>
                <c:pt idx="1">
                  <c:v>SINP</c:v>
                </c:pt>
                <c:pt idx="2">
                  <c:v>Sismer</c:v>
                </c:pt>
              </c:strCache>
            </c:strRef>
          </c:cat>
          <c:val>
            <c:numRef>
              <c:f>Feuil1!$J$7:$L$7</c:f>
              <c:numCache>
                <c:formatCode>General</c:formatCode>
                <c:ptCount val="3"/>
                <c:pt idx="0" formatCode="0">
                  <c:v>20</c:v>
                </c:pt>
                <c:pt idx="1">
                  <c:v>8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844592"/>
        <c:axId val="202843024"/>
      </c:radarChart>
      <c:catAx>
        <c:axId val="202844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2843024"/>
        <c:crosses val="autoZero"/>
        <c:auto val="1"/>
        <c:lblAlgn val="ctr"/>
        <c:lblOffset val="100"/>
        <c:noMultiLvlLbl val="0"/>
      </c:catAx>
      <c:valAx>
        <c:axId val="2028430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202844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 dirty="0" smtClean="0"/>
              <a:t>Besoins </a:t>
            </a:r>
            <a:r>
              <a:rPr lang="fr-FR" b="1" dirty="0"/>
              <a:t>de moindre importance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Feuil1!$I$8</c:f>
              <c:strCache>
                <c:ptCount val="1"/>
                <c:pt idx="0">
                  <c:v>Besoin de moindre importance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Feuil1!$J$5:$L$5</c:f>
              <c:strCache>
                <c:ptCount val="3"/>
                <c:pt idx="0">
                  <c:v>SANDRE</c:v>
                </c:pt>
                <c:pt idx="1">
                  <c:v>SINP</c:v>
                </c:pt>
                <c:pt idx="2">
                  <c:v>Sismer</c:v>
                </c:pt>
              </c:strCache>
            </c:strRef>
          </c:cat>
          <c:val>
            <c:numRef>
              <c:f>Feuil1!$J$8:$L$8</c:f>
              <c:numCache>
                <c:formatCode>General</c:formatCode>
                <c:ptCount val="3"/>
                <c:pt idx="0" formatCode="0">
                  <c:v>6</c:v>
                </c:pt>
                <c:pt idx="1">
                  <c:v>2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845768"/>
        <c:axId val="202843808"/>
      </c:radarChart>
      <c:catAx>
        <c:axId val="202845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2843808"/>
        <c:crosses val="autoZero"/>
        <c:auto val="1"/>
        <c:lblAlgn val="ctr"/>
        <c:lblOffset val="100"/>
        <c:noMultiLvlLbl val="0"/>
      </c:catAx>
      <c:valAx>
        <c:axId val="2028438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202845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 dirty="0"/>
              <a:t>Besoins très </a:t>
            </a:r>
            <a:r>
              <a:rPr lang="fr-FR" b="1" dirty="0" smtClean="0"/>
              <a:t>importants</a:t>
            </a:r>
            <a:endParaRPr lang="fr-FR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Feuil1!$H$36</c:f>
              <c:strCache>
                <c:ptCount val="1"/>
                <c:pt idx="0">
                  <c:v>Besoins très important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Feuil1!$I$35:$K$35</c:f>
              <c:strCache>
                <c:ptCount val="3"/>
                <c:pt idx="0">
                  <c:v>SANDRE</c:v>
                </c:pt>
                <c:pt idx="1">
                  <c:v>SINP</c:v>
                </c:pt>
                <c:pt idx="2">
                  <c:v>Sismer</c:v>
                </c:pt>
              </c:strCache>
            </c:strRef>
          </c:cat>
          <c:val>
            <c:numRef>
              <c:f>Feuil1!$I$36:$K$36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839496"/>
        <c:axId val="202842632"/>
      </c:radarChart>
      <c:catAx>
        <c:axId val="202839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2842632"/>
        <c:crosses val="autoZero"/>
        <c:auto val="1"/>
        <c:lblAlgn val="ctr"/>
        <c:lblOffset val="100"/>
        <c:noMultiLvlLbl val="0"/>
      </c:catAx>
      <c:valAx>
        <c:axId val="2028426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2839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 dirty="0" smtClean="0"/>
              <a:t>Besoins importants</a:t>
            </a:r>
            <a:endParaRPr lang="fr-FR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Feuil1!$H$37</c:f>
              <c:strCache>
                <c:ptCount val="1"/>
                <c:pt idx="0">
                  <c:v>Besoin important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Feuil1!$I$35:$K$35</c:f>
              <c:strCache>
                <c:ptCount val="3"/>
                <c:pt idx="0">
                  <c:v>SANDRE</c:v>
                </c:pt>
                <c:pt idx="1">
                  <c:v>SINP</c:v>
                </c:pt>
                <c:pt idx="2">
                  <c:v>Sismer</c:v>
                </c:pt>
              </c:strCache>
            </c:strRef>
          </c:cat>
          <c:val>
            <c:numRef>
              <c:f>Feuil1!$I$37:$K$37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842240"/>
        <c:axId val="202843416"/>
      </c:radarChart>
      <c:catAx>
        <c:axId val="20284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2843416"/>
        <c:crosses val="autoZero"/>
        <c:auto val="1"/>
        <c:lblAlgn val="ctr"/>
        <c:lblOffset val="100"/>
        <c:noMultiLvlLbl val="0"/>
      </c:catAx>
      <c:valAx>
        <c:axId val="2028434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284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 dirty="0" smtClean="0"/>
              <a:t>Besoins </a:t>
            </a:r>
            <a:r>
              <a:rPr lang="fr-FR" b="1" dirty="0"/>
              <a:t>de moindre importance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Feuil1!$H$38</c:f>
              <c:strCache>
                <c:ptCount val="1"/>
                <c:pt idx="0">
                  <c:v>Besoin de moindre importance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Feuil1!$I$35:$K$35</c:f>
              <c:strCache>
                <c:ptCount val="3"/>
                <c:pt idx="0">
                  <c:v>SANDRE</c:v>
                </c:pt>
                <c:pt idx="1">
                  <c:v>SINP</c:v>
                </c:pt>
                <c:pt idx="2">
                  <c:v>Sismer</c:v>
                </c:pt>
              </c:strCache>
            </c:strRef>
          </c:cat>
          <c:val>
            <c:numRef>
              <c:f>Feuil1!$I$38:$K$38</c:f>
              <c:numCache>
                <c:formatCode>General</c:formatCode>
                <c:ptCount val="3"/>
                <c:pt idx="0">
                  <c:v>2</c:v>
                </c:pt>
                <c:pt idx="1">
                  <c:v>6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839888"/>
        <c:axId val="202840280"/>
      </c:radarChart>
      <c:catAx>
        <c:axId val="20283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2840280"/>
        <c:crosses val="autoZero"/>
        <c:auto val="1"/>
        <c:lblAlgn val="ctr"/>
        <c:lblOffset val="100"/>
        <c:noMultiLvlLbl val="0"/>
      </c:catAx>
      <c:valAx>
        <c:axId val="2028402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2839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FR" smtClean="0"/>
              <a:t>11/06/2019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72450-3E6F-434B-8EB2-48F2F56BC9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496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r-FR" smtClean="0"/>
              <a:t>11/06/2019</a:t>
            </a:r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0C4F6-FDC9-4CC8-AB7B-04A345A82B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15455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FR" smtClean="0"/>
              <a:t>11/06/2019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0C4F6-FDC9-4CC8-AB7B-04A345A82BA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579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FR" smtClean="0"/>
              <a:t>11/06/2019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0C4F6-FDC9-4CC8-AB7B-04A345A82BA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083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FR" smtClean="0"/>
              <a:t>11/06/2019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0C4F6-FDC9-4CC8-AB7B-04A345A82BA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235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FR" smtClean="0"/>
              <a:t>11/06/2019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0C4F6-FDC9-4CC8-AB7B-04A345A82BA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102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FR" smtClean="0"/>
              <a:t>11/06/2019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0C4F6-FDC9-4CC8-AB7B-04A345A82BA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968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FR" smtClean="0"/>
              <a:t>11/06/2019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0C4F6-FDC9-4CC8-AB7B-04A345A82BA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658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2048" y="874403"/>
            <a:ext cx="2361468" cy="177459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350" y="5385324"/>
            <a:ext cx="569977" cy="5791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350" y="5385324"/>
            <a:ext cx="569977" cy="57912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350" y="5385324"/>
            <a:ext cx="569977" cy="57912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412875" y="4605420"/>
            <a:ext cx="7164388" cy="719136"/>
          </a:xfrm>
        </p:spPr>
        <p:txBody>
          <a:bodyPr lIns="0" tIns="36000" rIns="0" bIns="36000">
            <a:normAutofit/>
          </a:bodyPr>
          <a:lstStyle>
            <a:lvl1pPr marL="0" indent="0">
              <a:buFont typeface="Arial" panose="020B0604020202020204" pitchFamily="34" charset="0"/>
              <a:buNone/>
              <a:defRPr sz="22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11"/>
          </p:nvPr>
        </p:nvSpPr>
        <p:spPr>
          <a:xfrm>
            <a:off x="1424053" y="5583841"/>
            <a:ext cx="7143686" cy="272830"/>
          </a:xfrm>
        </p:spPr>
        <p:txBody>
          <a:bodyPr lIns="0" tIns="36000" rIns="0" bIns="36000">
            <a:normAutofit/>
          </a:bodyPr>
          <a:lstStyle>
            <a:lvl1pPr marL="0" indent="0">
              <a:buNone/>
              <a:defRPr sz="1500">
                <a:solidFill>
                  <a:srgbClr val="CCFFFF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Espace réservé de la date 6"/>
          <p:cNvSpPr txBox="1">
            <a:spLocks/>
          </p:cNvSpPr>
          <p:nvPr/>
        </p:nvSpPr>
        <p:spPr>
          <a:xfrm>
            <a:off x="1403350" y="5977036"/>
            <a:ext cx="1836000" cy="252000"/>
          </a:xfrm>
          <a:prstGeom prst="rect">
            <a:avLst/>
          </a:prstGeom>
          <a:solidFill>
            <a:srgbClr val="A3F307"/>
          </a:solidFill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AF26B38-2BB1-48DE-B60E-D9695BC5056A}" type="datetime4">
              <a:rPr lang="fr-FR" sz="120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10 janvier 2020</a:t>
            </a:fld>
            <a:endParaRPr lang="fr-FR" sz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2848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2048" y="807728"/>
            <a:ext cx="2361468" cy="1774594"/>
          </a:xfrm>
          <a:prstGeom prst="rect">
            <a:avLst/>
          </a:prstGeom>
        </p:spPr>
      </p:pic>
      <p:sp>
        <p:nvSpPr>
          <p:cNvPr id="7" name="Espace réservé de la date 6"/>
          <p:cNvSpPr txBox="1">
            <a:spLocks/>
          </p:cNvSpPr>
          <p:nvPr/>
        </p:nvSpPr>
        <p:spPr>
          <a:xfrm>
            <a:off x="1409700" y="6142917"/>
            <a:ext cx="1836000" cy="252000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AF26B38-2BB1-48DE-B60E-D9695BC5056A}" type="datetime4">
              <a:rPr lang="fr-FR" sz="1000" smtClean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10 janvier 2020</a:t>
            </a:fld>
            <a:endParaRPr lang="fr-FR" sz="1000" dirty="0">
              <a:solidFill>
                <a:srgbClr val="CC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9700" y="5268828"/>
            <a:ext cx="569977" cy="57912"/>
          </a:xfrm>
          <a:prstGeom prst="rect">
            <a:avLst/>
          </a:prstGeom>
        </p:spPr>
      </p:pic>
      <p:sp>
        <p:nvSpPr>
          <p:cNvPr id="13" name="Espace réservé de la date 6"/>
          <p:cNvSpPr txBox="1">
            <a:spLocks/>
          </p:cNvSpPr>
          <p:nvPr/>
        </p:nvSpPr>
        <p:spPr>
          <a:xfrm>
            <a:off x="1409700" y="6142917"/>
            <a:ext cx="1836000" cy="252000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AF26B38-2BB1-48DE-B60E-D9695BC5056A}" type="datetime4">
              <a:rPr lang="fr-FR" sz="1000" smtClean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10 janvier 2020</a:t>
            </a:fld>
            <a:endParaRPr lang="fr-FR" sz="1000" dirty="0">
              <a:solidFill>
                <a:srgbClr val="CC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9700" y="5268828"/>
            <a:ext cx="569977" cy="57912"/>
          </a:xfrm>
          <a:prstGeom prst="rect">
            <a:avLst/>
          </a:prstGeom>
        </p:spPr>
      </p:pic>
      <p:sp>
        <p:nvSpPr>
          <p:cNvPr id="19" name="Espace réservé de la date 6"/>
          <p:cNvSpPr txBox="1">
            <a:spLocks/>
          </p:cNvSpPr>
          <p:nvPr/>
        </p:nvSpPr>
        <p:spPr>
          <a:xfrm>
            <a:off x="1409700" y="6142917"/>
            <a:ext cx="1836000" cy="252000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fr-FR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AF26B38-2BB1-48DE-B60E-D9695BC5056A}" type="datetime4">
              <a:rPr lang="fr-FR" sz="1000" smtClean="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10 janvier 2020</a:t>
            </a:fld>
            <a:endParaRPr lang="fr-FR" sz="1000" dirty="0">
              <a:solidFill>
                <a:srgbClr val="CC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9700" y="5268828"/>
            <a:ext cx="569977" cy="57912"/>
          </a:xfrm>
          <a:prstGeom prst="rect">
            <a:avLst/>
          </a:prstGeom>
        </p:spPr>
      </p:pic>
      <p:sp>
        <p:nvSpPr>
          <p:cNvPr id="4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1619250" y="3151655"/>
            <a:ext cx="6948488" cy="378417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Intégrer ici un texte de fin, par exemple un remerciement.</a:t>
            </a:r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11" hasCustomPrompt="1"/>
          </p:nvPr>
        </p:nvSpPr>
        <p:spPr>
          <a:xfrm>
            <a:off x="1403350" y="5382448"/>
            <a:ext cx="7164388" cy="492028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Recopier ici le titre de la présentation</a:t>
            </a:r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12" hasCustomPrompt="1"/>
          </p:nvPr>
        </p:nvSpPr>
        <p:spPr>
          <a:xfrm>
            <a:off x="1409700" y="5885742"/>
            <a:ext cx="7158038" cy="257175"/>
          </a:xfrm>
        </p:spPr>
        <p:txBody>
          <a:bodyPr anchor="ctr">
            <a:normAutofit/>
          </a:bodyPr>
          <a:lstStyle>
            <a:lvl1pPr>
              <a:defRPr sz="1200">
                <a:solidFill>
                  <a:srgbClr val="CCFFFF"/>
                </a:solidFill>
              </a:defRPr>
            </a:lvl1pPr>
          </a:lstStyle>
          <a:p>
            <a:pPr lvl="0"/>
            <a:r>
              <a:rPr lang="fr-FR" dirty="0" smtClean="0"/>
              <a:t>Recopier ici le nom de l’auteur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2533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037" y="927748"/>
            <a:ext cx="569977" cy="5791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Espace réservé du pied de page 4"/>
          <p:cNvSpPr txBox="1">
            <a:spLocks/>
          </p:cNvSpPr>
          <p:nvPr/>
        </p:nvSpPr>
        <p:spPr>
          <a:xfrm>
            <a:off x="935038" y="6473417"/>
            <a:ext cx="7628715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Recopier le nom de l'auteur et le titre dans le champ "pied de page" de l'onglet INSERTION &gt; pied de page</a:t>
            </a:r>
            <a:endParaRPr lang="fr-FR" dirty="0"/>
          </a:p>
        </p:txBody>
      </p:sp>
      <p:sp>
        <p:nvSpPr>
          <p:cNvPr id="13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037" y="927748"/>
            <a:ext cx="569977" cy="57912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Espace réservé du pied de page 4"/>
          <p:cNvSpPr txBox="1">
            <a:spLocks/>
          </p:cNvSpPr>
          <p:nvPr/>
        </p:nvSpPr>
        <p:spPr>
          <a:xfrm>
            <a:off x="935038" y="6473417"/>
            <a:ext cx="7628715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Recopier le nom de l'auteur et le titre dans le champ "pied de page" de l'onglet INSERTION &gt; pied de page</a:t>
            </a:r>
            <a:endParaRPr lang="fr-FR" dirty="0"/>
          </a:p>
        </p:txBody>
      </p:sp>
      <p:sp>
        <p:nvSpPr>
          <p:cNvPr id="17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037" y="927748"/>
            <a:ext cx="569977" cy="5791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sp>
        <p:nvSpPr>
          <p:cNvPr id="5" name="Espace réservé du contenu 4"/>
          <p:cNvSpPr>
            <a:spLocks noGrp="1"/>
          </p:cNvSpPr>
          <p:nvPr>
            <p:ph sz="quarter" idx="10"/>
          </p:nvPr>
        </p:nvSpPr>
        <p:spPr>
          <a:xfrm>
            <a:off x="935036" y="1196974"/>
            <a:ext cx="7628715" cy="4860926"/>
          </a:xfrm>
        </p:spPr>
        <p:txBody>
          <a:bodyPr/>
          <a:lstStyle>
            <a:lvl1pPr marL="266700" indent="-266700">
              <a:buFont typeface="+mj-lt"/>
              <a:buAutoNum type="arabicPeriod"/>
              <a:defRPr/>
            </a:lvl1pPr>
            <a:lvl2pPr marL="542925" indent="-276225">
              <a:spcBef>
                <a:spcPts val="600"/>
              </a:spcBef>
              <a:buFont typeface="+mj-lt"/>
              <a:buAutoNum type="alphaLcPeriod"/>
              <a:defRPr/>
            </a:lvl2pPr>
            <a:lvl3pPr marL="542925" indent="0">
              <a:spcBef>
                <a:spcPts val="300"/>
              </a:spcBef>
              <a:buFont typeface="+mj-lt"/>
              <a:buNone/>
              <a:defRPr/>
            </a:lvl3pPr>
            <a:lvl4pPr marL="542925" indent="0">
              <a:spcBef>
                <a:spcPts val="300"/>
              </a:spcBef>
              <a:buFont typeface="+mj-lt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542925" indent="0">
              <a:spcBef>
                <a:spcPts val="300"/>
              </a:spcBef>
              <a:buFont typeface="+mj-lt"/>
              <a:buNone/>
              <a:defRPr sz="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GT Langage commun - 14 mars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280799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89">
          <p15:clr>
            <a:srgbClr val="FBAE40"/>
          </p15:clr>
        </p15:guide>
        <p15:guide id="2" orient="horz" pos="4201">
          <p15:clr>
            <a:srgbClr val="FBAE40"/>
          </p15:clr>
        </p15:guide>
        <p15:guide id="3" pos="295">
          <p15:clr>
            <a:srgbClr val="FBAE40"/>
          </p15:clr>
        </p15:guide>
        <p15:guide id="4" pos="5397">
          <p15:clr>
            <a:srgbClr val="FBAE40"/>
          </p15:clr>
        </p15:guide>
        <p15:guide id="5" pos="5579">
          <p15:clr>
            <a:srgbClr val="FBAE40"/>
          </p15:clr>
        </p15:guide>
        <p15:guide id="6" orient="horz" pos="11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de section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35038" y="3204058"/>
            <a:ext cx="7632700" cy="2351585"/>
          </a:xfrm>
        </p:spPr>
        <p:txBody>
          <a:bodyPr lIns="0" rIns="0">
            <a:normAutofit/>
          </a:bodyPr>
          <a:lstStyle>
            <a:lvl1pPr marL="0" indent="0">
              <a:buNone/>
              <a:defRPr sz="1600">
                <a:solidFill>
                  <a:srgbClr val="CC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935038" y="1704442"/>
            <a:ext cx="7632700" cy="1216837"/>
          </a:xfrm>
        </p:spPr>
        <p:txBody>
          <a:bodyPr lIns="0" rIns="0" anchor="b">
            <a:normAutofit/>
          </a:bodyPr>
          <a:lstStyle>
            <a:lvl1pPr marL="0" indent="0">
              <a:buFontTx/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b="0" smtClean="0">
                <a:solidFill>
                  <a:schemeClr val="bg1"/>
                </a:solidFill>
              </a:rPr>
              <a:t>Modifiez le style du titre</a:t>
            </a:r>
            <a:endParaRPr lang="fr-FR" b="0" dirty="0">
              <a:solidFill>
                <a:schemeClr val="bg1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038" y="2975800"/>
            <a:ext cx="569977" cy="57912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Espace réservé du pied de page 4"/>
          <p:cNvSpPr txBox="1">
            <a:spLocks/>
          </p:cNvSpPr>
          <p:nvPr/>
        </p:nvSpPr>
        <p:spPr>
          <a:xfrm>
            <a:off x="935038" y="6473417"/>
            <a:ext cx="7628715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Recopier le nom de l'auteur et le titre dans le champ "pied de page" de l'onglet INSERTION &gt; pied de page</a:t>
            </a:r>
            <a:endParaRPr lang="fr-FR" dirty="0"/>
          </a:p>
        </p:txBody>
      </p:sp>
      <p:sp>
        <p:nvSpPr>
          <p:cNvPr id="23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038" y="2975800"/>
            <a:ext cx="569977" cy="5791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Espace réservé du pied de page 4"/>
          <p:cNvSpPr txBox="1">
            <a:spLocks/>
          </p:cNvSpPr>
          <p:nvPr/>
        </p:nvSpPr>
        <p:spPr>
          <a:xfrm>
            <a:off x="935038" y="6473417"/>
            <a:ext cx="7628715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Recopier le nom de l'auteur et le titre dans le champ "pied de page" de l'onglet INSERTION &gt; pied de page</a:t>
            </a:r>
            <a:endParaRPr lang="fr-FR" dirty="0"/>
          </a:p>
        </p:txBody>
      </p:sp>
      <p:sp>
        <p:nvSpPr>
          <p:cNvPr id="14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038" y="2975800"/>
            <a:ext cx="569977" cy="5791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GT Langage commun - 14 mars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522421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59" y="188912"/>
            <a:ext cx="8196493" cy="719137"/>
          </a:xfrm>
        </p:spPr>
        <p:txBody>
          <a:bodyPr lIns="0" tIns="36000" rIns="0" bIns="36000" anchor="t" anchorCtr="0">
            <a:normAutofit/>
          </a:bodyPr>
          <a:lstStyle>
            <a:lvl1pPr marL="569913" indent="-569913">
              <a:buFontTx/>
              <a:buBlip>
                <a:blip r:embed="rId2"/>
              </a:buBlip>
              <a:defRPr sz="2400" b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037" y="927748"/>
            <a:ext cx="569977" cy="5791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Espace réservé du pied de page 4"/>
          <p:cNvSpPr txBox="1">
            <a:spLocks/>
          </p:cNvSpPr>
          <p:nvPr/>
        </p:nvSpPr>
        <p:spPr>
          <a:xfrm>
            <a:off x="935038" y="6473417"/>
            <a:ext cx="7628715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Recopier le nom de l'auteur et le titre dans le champ "pied de page" de l'onglet INSERTION &gt; pied de page</a:t>
            </a:r>
            <a:endParaRPr lang="fr-FR" dirty="0"/>
          </a:p>
        </p:txBody>
      </p:sp>
      <p:sp>
        <p:nvSpPr>
          <p:cNvPr id="13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037" y="927748"/>
            <a:ext cx="569977" cy="57912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Espace réservé du pied de page 4"/>
          <p:cNvSpPr txBox="1">
            <a:spLocks/>
          </p:cNvSpPr>
          <p:nvPr/>
        </p:nvSpPr>
        <p:spPr>
          <a:xfrm>
            <a:off x="935038" y="6473417"/>
            <a:ext cx="7628715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Recopier le nom de l'auteur et le titre dans le champ "pied de page" de l'onglet INSERTION &gt; pied de page</a:t>
            </a:r>
            <a:endParaRPr lang="fr-FR" dirty="0"/>
          </a:p>
        </p:txBody>
      </p:sp>
      <p:sp>
        <p:nvSpPr>
          <p:cNvPr id="17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037" y="927748"/>
            <a:ext cx="569977" cy="5791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sp>
        <p:nvSpPr>
          <p:cNvPr id="5" name="Espace réservé du contenu 4"/>
          <p:cNvSpPr>
            <a:spLocks noGrp="1"/>
          </p:cNvSpPr>
          <p:nvPr>
            <p:ph sz="quarter" idx="10"/>
          </p:nvPr>
        </p:nvSpPr>
        <p:spPr>
          <a:xfrm>
            <a:off x="935036" y="1196974"/>
            <a:ext cx="7628715" cy="486092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GT Langage commun - 14 mars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191185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marL="561975" indent="-561975">
              <a:buFontTx/>
              <a:buBlip>
                <a:blip r:embed="rId2"/>
              </a:buBlip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35038" y="1196975"/>
            <a:ext cx="3672000" cy="48609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97078" y="1199763"/>
            <a:ext cx="3672000" cy="48581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037" y="927748"/>
            <a:ext cx="569977" cy="57912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Espace réservé du pied de page 4"/>
          <p:cNvSpPr txBox="1">
            <a:spLocks/>
          </p:cNvSpPr>
          <p:nvPr/>
        </p:nvSpPr>
        <p:spPr>
          <a:xfrm>
            <a:off x="935038" y="6473417"/>
            <a:ext cx="7628715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Recopier le nom de l'auteur et le titre dans le champ "pied de page" de l'onglet INSERTION &gt; pied de page</a:t>
            </a:r>
            <a:endParaRPr lang="fr-FR" dirty="0"/>
          </a:p>
        </p:txBody>
      </p:sp>
      <p:sp>
        <p:nvSpPr>
          <p:cNvPr id="21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037" y="927748"/>
            <a:ext cx="569977" cy="5791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Espace réservé du pied de page 4"/>
          <p:cNvSpPr txBox="1">
            <a:spLocks/>
          </p:cNvSpPr>
          <p:nvPr/>
        </p:nvSpPr>
        <p:spPr>
          <a:xfrm>
            <a:off x="935038" y="6473417"/>
            <a:ext cx="7628715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Recopier le nom de l'auteur et le titre dans le champ "pied de page" de l'onglet INSERTION &gt; pied de page</a:t>
            </a:r>
            <a:endParaRPr lang="fr-FR" dirty="0"/>
          </a:p>
        </p:txBody>
      </p:sp>
      <p:sp>
        <p:nvSpPr>
          <p:cNvPr id="13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037" y="927748"/>
            <a:ext cx="569977" cy="57912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GT Langage commun - 14 mars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1936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7318" y="188914"/>
            <a:ext cx="8290419" cy="71913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35038" y="1206344"/>
            <a:ext cx="3672000" cy="860425"/>
          </a:xfrm>
        </p:spPr>
        <p:txBody>
          <a:bodyPr anchor="t">
            <a:normAutofit/>
          </a:bodyPr>
          <a:lstStyle>
            <a:lvl1pPr marL="0" indent="0">
              <a:buNone/>
              <a:defRPr sz="20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35038" y="2191855"/>
            <a:ext cx="3672000" cy="386604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91753" y="1196975"/>
            <a:ext cx="3672000" cy="860425"/>
          </a:xfrm>
        </p:spPr>
        <p:txBody>
          <a:bodyPr anchor="t">
            <a:normAutofit/>
          </a:bodyPr>
          <a:lstStyle>
            <a:lvl1pPr marL="0" indent="0">
              <a:buNone/>
              <a:defRPr sz="20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91753" y="2191855"/>
            <a:ext cx="3672000" cy="386604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037" y="927748"/>
            <a:ext cx="569977" cy="5791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Espace réservé du pied de page 4"/>
          <p:cNvSpPr txBox="1">
            <a:spLocks/>
          </p:cNvSpPr>
          <p:nvPr/>
        </p:nvSpPr>
        <p:spPr>
          <a:xfrm>
            <a:off x="935038" y="6473417"/>
            <a:ext cx="7628715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Recopier le nom de l'auteur et le titre dans le champ "pied de page" de l'onglet INSERTION &gt; pied de page</a:t>
            </a:r>
            <a:endParaRPr lang="fr-FR" dirty="0"/>
          </a:p>
        </p:txBody>
      </p:sp>
      <p:sp>
        <p:nvSpPr>
          <p:cNvPr id="22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037" y="927748"/>
            <a:ext cx="569977" cy="5791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Espace réservé du pied de page 4"/>
          <p:cNvSpPr txBox="1">
            <a:spLocks/>
          </p:cNvSpPr>
          <p:nvPr/>
        </p:nvSpPr>
        <p:spPr>
          <a:xfrm>
            <a:off x="935038" y="6473417"/>
            <a:ext cx="7628715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Recopier le nom de l'auteur et le titre dans le champ "pied de page" de l'onglet INSERTION &gt; pied de page</a:t>
            </a:r>
            <a:endParaRPr lang="fr-FR" dirty="0"/>
          </a:p>
        </p:txBody>
      </p:sp>
      <p:sp>
        <p:nvSpPr>
          <p:cNvPr id="15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037" y="927748"/>
            <a:ext cx="569977" cy="57912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GT Langage commun - 14 mars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3186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037" y="927748"/>
            <a:ext cx="569977" cy="5791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Espace réservé du pied de page 4"/>
          <p:cNvSpPr txBox="1">
            <a:spLocks/>
          </p:cNvSpPr>
          <p:nvPr/>
        </p:nvSpPr>
        <p:spPr>
          <a:xfrm>
            <a:off x="935038" y="6473417"/>
            <a:ext cx="7628715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Recopier le nom de l'auteur et le titre dans le champ "pied de page" de l'onglet INSERTION &gt; pied de page</a:t>
            </a:r>
            <a:endParaRPr lang="fr-FR" dirty="0"/>
          </a:p>
        </p:txBody>
      </p:sp>
      <p:sp>
        <p:nvSpPr>
          <p:cNvPr id="16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037" y="927748"/>
            <a:ext cx="569977" cy="5791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Espace réservé du pied de page 4"/>
          <p:cNvSpPr txBox="1">
            <a:spLocks/>
          </p:cNvSpPr>
          <p:nvPr/>
        </p:nvSpPr>
        <p:spPr>
          <a:xfrm>
            <a:off x="935038" y="6473417"/>
            <a:ext cx="7628715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Recopier le nom de l'auteur et le titre dans le champ "pied de page" de l'onglet INSERTION &gt; pied de page</a:t>
            </a:r>
            <a:endParaRPr lang="fr-FR" dirty="0"/>
          </a:p>
        </p:txBody>
      </p:sp>
      <p:sp>
        <p:nvSpPr>
          <p:cNvPr id="11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037" y="927748"/>
            <a:ext cx="569977" cy="57912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GT Langage commun - 14 mars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5319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Espace réservé du pied de page 4"/>
          <p:cNvSpPr txBox="1">
            <a:spLocks/>
          </p:cNvSpPr>
          <p:nvPr/>
        </p:nvSpPr>
        <p:spPr>
          <a:xfrm>
            <a:off x="935038" y="6473417"/>
            <a:ext cx="7628715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Recopier le nom de l'auteur et le titre dans le champ "pied de page" de l'onglet INSERTION &gt; pied de page</a:t>
            </a:r>
            <a:endParaRPr lang="fr-FR" dirty="0"/>
          </a:p>
        </p:txBody>
      </p:sp>
      <p:sp>
        <p:nvSpPr>
          <p:cNvPr id="12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Espace réservé du pied de page 4"/>
          <p:cNvSpPr txBox="1">
            <a:spLocks/>
          </p:cNvSpPr>
          <p:nvPr/>
        </p:nvSpPr>
        <p:spPr>
          <a:xfrm>
            <a:off x="935038" y="6473417"/>
            <a:ext cx="7628715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Recopier le nom de l'auteur et le titre dans le champ "pied de page" de l'onglet INSERTION &gt; pied de page</a:t>
            </a:r>
            <a:endParaRPr lang="fr-FR" dirty="0"/>
          </a:p>
        </p:txBody>
      </p:sp>
      <p:sp>
        <p:nvSpPr>
          <p:cNvPr id="8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GT Langage commun - 14 mars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7967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5037" y="188913"/>
            <a:ext cx="7628716" cy="570255"/>
          </a:xfrm>
        </p:spPr>
        <p:txBody>
          <a:bodyPr lIns="0" tIns="36000" rIns="0" bIns="36000" anchor="t"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0666" y="908050"/>
            <a:ext cx="5148000" cy="514800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35037" y="1196975"/>
            <a:ext cx="2340001" cy="4860924"/>
          </a:xfrm>
        </p:spPr>
        <p:txBody>
          <a:bodyPr lIns="0" tIns="36000" rIns="0" bIns="3600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037" y="927748"/>
            <a:ext cx="569977" cy="57912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Espace réservé du pied de page 4"/>
          <p:cNvSpPr txBox="1">
            <a:spLocks/>
          </p:cNvSpPr>
          <p:nvPr/>
        </p:nvSpPr>
        <p:spPr>
          <a:xfrm>
            <a:off x="935038" y="6473417"/>
            <a:ext cx="7628715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Recopier le nom de l'auteur et le titre dans le champ "pied de page" de l'onglet INSERTION &gt; pied de page</a:t>
            </a:r>
            <a:endParaRPr lang="fr-FR" dirty="0"/>
          </a:p>
        </p:txBody>
      </p:sp>
      <p:sp>
        <p:nvSpPr>
          <p:cNvPr id="18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037" y="927748"/>
            <a:ext cx="569977" cy="5791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Espace réservé du pied de page 4"/>
          <p:cNvSpPr txBox="1">
            <a:spLocks/>
          </p:cNvSpPr>
          <p:nvPr/>
        </p:nvSpPr>
        <p:spPr>
          <a:xfrm>
            <a:off x="935038" y="6473417"/>
            <a:ext cx="7628715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r" defTabSz="914400" rtl="0" eaLnBrk="1" latinLnBrk="0" hangingPunct="1">
              <a:defRPr sz="900" kern="120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Recopier le nom de l'auteur et le titre dans le champ "pied de page" de l'onglet INSERTION &gt; pied de page</a:t>
            </a:r>
            <a:endParaRPr lang="fr-FR" dirty="0"/>
          </a:p>
        </p:txBody>
      </p:sp>
      <p:sp>
        <p:nvSpPr>
          <p:cNvPr id="13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037" y="927748"/>
            <a:ext cx="569977" cy="57912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0" y="6348331"/>
            <a:ext cx="9144000" cy="509666"/>
          </a:xfrm>
          <a:prstGeom prst="rect">
            <a:avLst/>
          </a:prstGeom>
          <a:gradFill>
            <a:gsLst>
              <a:gs pos="0">
                <a:srgbClr val="007FC4"/>
              </a:gs>
              <a:gs pos="100000">
                <a:srgbClr val="007BC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Espace réservé du numéro de diapositive 5"/>
          <p:cNvSpPr txBox="1">
            <a:spLocks/>
          </p:cNvSpPr>
          <p:nvPr/>
        </p:nvSpPr>
        <p:spPr>
          <a:xfrm>
            <a:off x="8680616" y="6473422"/>
            <a:ext cx="354829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fr-FR"/>
            </a:defPPr>
            <a:lvl1pPr marL="0" algn="ctr" defTabSz="914400" rtl="0" eaLnBrk="1" latinLnBrk="0" hangingPunct="1">
              <a:defRPr lang="fr-FR" sz="900" kern="120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6B9487A-8949-49AD-A42E-A0377C95483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56" y="6467732"/>
            <a:ext cx="607729" cy="288000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GT Langage commun - 14 mars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5228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77318" y="188915"/>
            <a:ext cx="8290421" cy="7191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35038" y="1196975"/>
            <a:ext cx="7632700" cy="4860925"/>
          </a:xfrm>
          <a:prstGeom prst="rect">
            <a:avLst/>
          </a:prstGeom>
        </p:spPr>
        <p:txBody>
          <a:bodyPr vert="horz" lIns="0" tIns="36000" rIns="0" bIns="3600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 (texte courant)</a:t>
            </a:r>
          </a:p>
          <a:p>
            <a:pPr lvl="4"/>
            <a:r>
              <a:rPr lang="fr-FR" dirty="0" smtClean="0"/>
              <a:t>Cinquième niveau (texte secondaire)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35038" y="6411913"/>
            <a:ext cx="7632700" cy="276225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9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smtClean="0"/>
              <a:t>GT Langage commun - 14 mars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560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1" r:id="rId2"/>
    <p:sldLayoutId id="2147483674" r:id="rId3"/>
    <p:sldLayoutId id="2147483673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561975" indent="-561975" algn="l" defTabSz="685800" rtl="0" eaLnBrk="1" latinLnBrk="0" hangingPunct="1">
        <a:lnSpc>
          <a:spcPct val="90000"/>
        </a:lnSpc>
        <a:spcBef>
          <a:spcPct val="0"/>
        </a:spcBef>
        <a:buFontTx/>
        <a:buBlip>
          <a:blip r:embed="rId12"/>
        </a:buBlip>
        <a:defRPr sz="2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None/>
        <a:defRPr sz="20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266700" indent="-266700" algn="l" defTabSz="685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266700" indent="0" algn="l" defTabSz="6858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None/>
        <a:defRPr sz="1200" b="0" kern="1200">
          <a:solidFill>
            <a:schemeClr val="accent2"/>
          </a:solidFill>
          <a:latin typeface="+mn-lt"/>
          <a:ea typeface="+mn-ea"/>
          <a:cs typeface="+mn-cs"/>
        </a:defRPr>
      </a:lvl3pPr>
      <a:lvl4pPr marL="266700" indent="0" algn="l" defTabSz="6858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66700" indent="0" algn="l" defTabSz="685800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200" kern="1200" baseline="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pos="589">
          <p15:clr>
            <a:srgbClr val="F26B43"/>
          </p15:clr>
        </p15:guide>
        <p15:guide id="1" pos="295">
          <p15:clr>
            <a:srgbClr val="F26B43"/>
          </p15:clr>
        </p15:guide>
        <p15:guide id="2" pos="5397">
          <p15:clr>
            <a:srgbClr val="F26B43"/>
          </p15:clr>
        </p15:guide>
        <p15:guide id="3" pos="5579">
          <p15:clr>
            <a:srgbClr val="F26B43"/>
          </p15:clr>
        </p15:guide>
        <p15:guide id="4" pos="1020">
          <p15:clr>
            <a:srgbClr val="F26B43"/>
          </p15:clr>
        </p15:guide>
        <p15:guide id="5" pos="884">
          <p15:clr>
            <a:srgbClr val="F26B43"/>
          </p15:clr>
        </p15:guide>
        <p15:guide id="6" orient="horz" pos="754">
          <p15:clr>
            <a:srgbClr val="F26B43"/>
          </p15:clr>
        </p15:guide>
        <p15:guide id="7" orient="horz" pos="3816">
          <p15:clr>
            <a:srgbClr val="F26B43"/>
          </p15:clr>
        </p15:guide>
        <p15:guide id="8" orient="horz" pos="572">
          <p15:clr>
            <a:srgbClr val="F26B43"/>
          </p15:clr>
        </p15:guide>
        <p15:guide id="9" orient="horz" pos="119">
          <p15:clr>
            <a:srgbClr val="F26B43"/>
          </p15:clr>
        </p15:guide>
        <p15:guide id="10" orient="horz" pos="420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SIMM – GT Langage commun – Choix d’un référentiel des organismes pour le SIMM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382" y="996469"/>
            <a:ext cx="1361816" cy="1081990"/>
          </a:xfrm>
          <a:prstGeom prst="rect">
            <a:avLst/>
          </a:prstGeom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263535" y="5968538"/>
            <a:ext cx="2194560" cy="25769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263535" y="5943496"/>
            <a:ext cx="2194560" cy="307777"/>
          </a:xfrm>
          <a:prstGeom prst="rect">
            <a:avLst/>
          </a:prstGeom>
          <a:noFill/>
        </p:spPr>
        <p:txBody>
          <a:bodyPr wrap="square" lIns="0" rIns="0" rtlCol="0" anchor="b" anchorCtr="0">
            <a:spAutoFit/>
          </a:bodyPr>
          <a:lstStyle/>
          <a:p>
            <a:pPr algn="ctr"/>
            <a:r>
              <a:rPr lang="fr-FR" sz="1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20/01/2020</a:t>
            </a:r>
          </a:p>
        </p:txBody>
      </p:sp>
    </p:spTree>
    <p:extLst>
      <p:ext uri="{BB962C8B-B14F-4D97-AF65-F5344CB8AC3E}">
        <p14:creationId xmlns:p14="http://schemas.microsoft.com/office/powerpoint/2010/main" val="218732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31" y="152967"/>
            <a:ext cx="1115049" cy="885930"/>
          </a:xfrm>
          <a:prstGeom prst="rect">
            <a:avLst/>
          </a:prstGeom>
          <a:ln>
            <a:noFill/>
          </a:ln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2069129" y="190566"/>
            <a:ext cx="7718425" cy="838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87AAC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3200" b="1" dirty="0" smtClean="0">
                <a:solidFill>
                  <a:srgbClr val="25B8C5"/>
                </a:solidFill>
                <a:latin typeface="Calibri"/>
              </a:rPr>
              <a:t>Référentiel des organismes du SIMM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3690" y="1112621"/>
            <a:ext cx="80105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fr-FR" sz="2000" b="1" i="1" u="sng" dirty="0" smtClean="0">
                <a:solidFill>
                  <a:srgbClr val="3F6AB0"/>
                </a:solidFill>
                <a:sym typeface="Wingdings" panose="05000000000000000000" pitchFamily="2" charset="2"/>
              </a:rPr>
              <a:t>Contexte </a:t>
            </a:r>
            <a:r>
              <a:rPr lang="fr-FR" sz="2000" b="1" i="1" u="sng" dirty="0">
                <a:solidFill>
                  <a:srgbClr val="3F6AB0"/>
                </a:solidFill>
                <a:sym typeface="Wingdings" panose="05000000000000000000" pitchFamily="2" charset="2"/>
              </a:rPr>
              <a:t>:</a:t>
            </a:r>
            <a:endParaRPr lang="fr-FR" sz="2000" b="1" i="1" u="sng" dirty="0">
              <a:solidFill>
                <a:srgbClr val="3F6AB0"/>
              </a:solidFill>
            </a:endParaRPr>
          </a:p>
          <a:p>
            <a:endParaRPr lang="fr-FR" sz="2000" dirty="0"/>
          </a:p>
          <a:p>
            <a:pPr marL="342900" lvl="0" indent="-342900" fontAlgn="base">
              <a:buClr>
                <a:srgbClr val="A4C83F"/>
              </a:buClr>
              <a:buFont typeface="Wingdings" panose="05000000000000000000" pitchFamily="2" charset="2"/>
              <a:buChar char="ü"/>
            </a:pPr>
            <a:r>
              <a:rPr lang="fr-FR" sz="2000" dirty="0" smtClean="0">
                <a:sym typeface="Wingdings" panose="05000000000000000000" pitchFamily="2" charset="2"/>
              </a:rPr>
              <a:t>Les banques de données du SIMM utilisent des référentiels </a:t>
            </a:r>
            <a:r>
              <a:rPr lang="fr-FR" sz="2000" u="sng" dirty="0" smtClean="0">
                <a:sym typeface="Wingdings" panose="05000000000000000000" pitchFamily="2" charset="2"/>
              </a:rPr>
              <a:t>différents</a:t>
            </a:r>
          </a:p>
          <a:p>
            <a:pPr lvl="0" fontAlgn="base"/>
            <a:endParaRPr lang="fr-FR" sz="2000" dirty="0" smtClean="0"/>
          </a:p>
          <a:p>
            <a:pPr lvl="0" fontAlgn="base"/>
            <a:endParaRPr lang="fr-FR" sz="2000" dirty="0"/>
          </a:p>
          <a:p>
            <a:pPr marL="342900" lvl="0" indent="-342900" fontAlgn="base">
              <a:buClr>
                <a:srgbClr val="A4C83F"/>
              </a:buClr>
              <a:buFont typeface="Wingdings" panose="05000000000000000000" pitchFamily="2" charset="2"/>
              <a:buChar char="ü"/>
            </a:pPr>
            <a:r>
              <a:rPr lang="fr-FR" sz="2000" dirty="0" smtClean="0"/>
              <a:t>Il y a donc besoin d’un référentiel des organismes </a:t>
            </a:r>
            <a:r>
              <a:rPr lang="fr-FR" sz="2000" u="sng" dirty="0" smtClean="0"/>
              <a:t>commun</a:t>
            </a:r>
            <a:r>
              <a:rPr lang="fr-FR" sz="2000" dirty="0" smtClean="0"/>
              <a:t> pour permettre l’échange de données (interopérabilité) entre : </a:t>
            </a:r>
          </a:p>
          <a:p>
            <a:pPr lvl="0" fontAlgn="base"/>
            <a:endParaRPr lang="fr-FR" sz="2000" dirty="0" smtClean="0"/>
          </a:p>
          <a:p>
            <a:pPr marL="800100" lvl="1" indent="-342900" fontAlgn="base">
              <a:buClr>
                <a:srgbClr val="25B8C5"/>
              </a:buClr>
              <a:buFont typeface="Arial" panose="020B0604020202020204" pitchFamily="34" charset="0"/>
              <a:buChar char="•"/>
            </a:pPr>
            <a:r>
              <a:rPr lang="fr-FR" sz="2000" dirty="0" smtClean="0"/>
              <a:t>Les </a:t>
            </a:r>
            <a:r>
              <a:rPr lang="fr-FR" sz="2000" b="1" dirty="0" smtClean="0"/>
              <a:t>banques</a:t>
            </a:r>
            <a:r>
              <a:rPr lang="fr-FR" sz="2000" dirty="0" smtClean="0"/>
              <a:t> entre elles</a:t>
            </a:r>
          </a:p>
          <a:p>
            <a:pPr marL="800100" lvl="1" indent="-342900" fontAlgn="base">
              <a:buClr>
                <a:srgbClr val="25B8C5"/>
              </a:buClr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800100" lvl="1" indent="-342900" fontAlgn="base">
              <a:buClr>
                <a:srgbClr val="25B8C5"/>
              </a:buClr>
              <a:buFont typeface="Arial" panose="020B0604020202020204" pitchFamily="34" charset="0"/>
              <a:buChar char="•"/>
            </a:pPr>
            <a:r>
              <a:rPr lang="fr-FR" sz="2000" dirty="0" smtClean="0"/>
              <a:t>Les banques et le SIMM</a:t>
            </a:r>
          </a:p>
          <a:p>
            <a:pPr lvl="1" fontAlgn="base">
              <a:buClr>
                <a:srgbClr val="25B8C5"/>
              </a:buClr>
            </a:pPr>
            <a:endParaRPr lang="fr-FR" sz="2000" dirty="0" smtClean="0"/>
          </a:p>
          <a:p>
            <a:pPr marL="800100" lvl="1" indent="-342900" fontAlgn="base">
              <a:buClr>
                <a:srgbClr val="25B8C5"/>
              </a:buClr>
              <a:buFont typeface="Arial" panose="020B0604020202020204" pitchFamily="34" charset="0"/>
              <a:buChar char="•"/>
            </a:pPr>
            <a:r>
              <a:rPr lang="fr-FR" sz="2000" dirty="0" smtClean="0"/>
              <a:t>Le SIMM avec les autres </a:t>
            </a:r>
            <a:r>
              <a:rPr lang="fr-FR" sz="2000" b="1" dirty="0" smtClean="0"/>
              <a:t>SI fédérateurs</a:t>
            </a:r>
            <a:r>
              <a:rPr lang="fr-FR" sz="2000" dirty="0" smtClean="0"/>
              <a:t> (SIE et SIB)</a:t>
            </a:r>
          </a:p>
          <a:p>
            <a:pPr lvl="1" fontAlgn="base">
              <a:buClr>
                <a:srgbClr val="25B8C5"/>
              </a:buClr>
            </a:pPr>
            <a:endParaRPr lang="fr-FR" sz="2000" dirty="0" smtClean="0"/>
          </a:p>
          <a:p>
            <a:pPr marL="800100" lvl="1" indent="-342900" fontAlgn="base">
              <a:buClr>
                <a:srgbClr val="25B8C5"/>
              </a:buClr>
              <a:buFont typeface="Arial" panose="020B0604020202020204" pitchFamily="34" charset="0"/>
              <a:buChar char="•"/>
            </a:pPr>
            <a:r>
              <a:rPr lang="fr-FR" sz="2000" dirty="0" smtClean="0"/>
              <a:t>Le SIMM et l’</a:t>
            </a:r>
            <a:r>
              <a:rPr lang="fr-FR" sz="2000" b="1" dirty="0" smtClean="0"/>
              <a:t>international</a:t>
            </a:r>
            <a:endParaRPr lang="fr-FR" sz="2000" dirty="0" smtClean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68"/>
          <a:stretch/>
        </p:blipFill>
        <p:spPr>
          <a:xfrm>
            <a:off x="7076721" y="3809475"/>
            <a:ext cx="2067279" cy="170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60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31" y="152967"/>
            <a:ext cx="1115049" cy="885930"/>
          </a:xfrm>
          <a:prstGeom prst="rect">
            <a:avLst/>
          </a:prstGeom>
          <a:ln>
            <a:noFill/>
          </a:ln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2069129" y="190566"/>
            <a:ext cx="7718425" cy="838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87AAC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3200" b="1" dirty="0" smtClean="0">
                <a:solidFill>
                  <a:srgbClr val="25B8C5"/>
                </a:solidFill>
                <a:latin typeface="Calibri"/>
              </a:rPr>
              <a:t>Référentiel des organismes du SIMM 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355" y="1384117"/>
            <a:ext cx="80105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fr-FR" sz="2000" b="1" i="1" u="sng" dirty="0">
                <a:solidFill>
                  <a:srgbClr val="3F6AB0"/>
                </a:solidFill>
                <a:sym typeface="Wingdings" panose="05000000000000000000" pitchFamily="2" charset="2"/>
              </a:rPr>
              <a:t>Démarche du SAR </a:t>
            </a:r>
            <a:r>
              <a:rPr lang="fr-FR" sz="2000" b="1" i="1" u="sng" dirty="0" smtClean="0">
                <a:solidFill>
                  <a:srgbClr val="3F6AB0"/>
                </a:solidFill>
                <a:sym typeface="Wingdings" panose="05000000000000000000" pitchFamily="2" charset="2"/>
              </a:rPr>
              <a:t>(début en novembre 2019) :</a:t>
            </a:r>
            <a:endParaRPr lang="fr-FR" sz="2000" b="1" i="1" u="sng" dirty="0">
              <a:solidFill>
                <a:srgbClr val="3F6AB0"/>
              </a:solidFill>
            </a:endParaRPr>
          </a:p>
          <a:p>
            <a:pPr lvl="0" fontAlgn="base">
              <a:buClr>
                <a:srgbClr val="A4C83F"/>
              </a:buClr>
            </a:pPr>
            <a:endParaRPr lang="fr-FR" sz="2000" dirty="0" smtClean="0">
              <a:sym typeface="Wingdings" panose="05000000000000000000" pitchFamily="2" charset="2"/>
            </a:endParaRPr>
          </a:p>
          <a:p>
            <a:pPr marL="457200" lvl="0" indent="-457200" fontAlgn="base">
              <a:buClr>
                <a:srgbClr val="A4C83F"/>
              </a:buClr>
              <a:buFont typeface="+mj-lt"/>
              <a:buAutoNum type="arabicPeriod"/>
            </a:pPr>
            <a:r>
              <a:rPr lang="fr-FR" sz="2000" dirty="0" smtClean="0">
                <a:sym typeface="Wingdings" panose="05000000000000000000" pitchFamily="2" charset="2"/>
              </a:rPr>
              <a:t>Enquête auprès des gestionnaires de banques de données</a:t>
            </a:r>
          </a:p>
          <a:p>
            <a:pPr marL="457200" lvl="0" indent="-457200" fontAlgn="base">
              <a:buClr>
                <a:srgbClr val="A4C83F"/>
              </a:buClr>
              <a:buFont typeface="+mj-lt"/>
              <a:buAutoNum type="arabicPeriod"/>
            </a:pPr>
            <a:endParaRPr lang="fr-FR" sz="2000" dirty="0" smtClean="0">
              <a:sym typeface="Wingdings" panose="05000000000000000000" pitchFamily="2" charset="2"/>
            </a:endParaRPr>
          </a:p>
          <a:p>
            <a:pPr marL="457200" lvl="0" indent="-457200" fontAlgn="base">
              <a:buClr>
                <a:srgbClr val="A4C83F"/>
              </a:buClr>
              <a:buFont typeface="+mj-lt"/>
              <a:buAutoNum type="arabicPeriod"/>
            </a:pPr>
            <a:r>
              <a:rPr lang="fr-FR" sz="2000" dirty="0" smtClean="0">
                <a:sym typeface="Wingdings" panose="05000000000000000000" pitchFamily="2" charset="2"/>
              </a:rPr>
              <a:t>Etats des lieux : </a:t>
            </a:r>
          </a:p>
          <a:p>
            <a:pPr marL="800100" lvl="1" indent="-342900" fontAlgn="base">
              <a:buClr>
                <a:srgbClr val="25B8C5"/>
              </a:buClr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prstClr val="black"/>
                </a:solidFill>
                <a:sym typeface="Wingdings" panose="05000000000000000000" pitchFamily="2" charset="2"/>
              </a:rPr>
              <a:t>Référentiels : caractéristiques, fonctionnement, projets en cours</a:t>
            </a:r>
            <a:endParaRPr lang="fr-FR" sz="2000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800100" lvl="1" indent="-342900" fontAlgn="base">
              <a:buClr>
                <a:srgbClr val="25B8C5"/>
              </a:buCl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prstClr val="black"/>
                </a:solidFill>
                <a:sym typeface="Wingdings" panose="05000000000000000000" pitchFamily="2" charset="2"/>
              </a:rPr>
              <a:t>Banques : référentiels utilisés, caractéristiques et besoins</a:t>
            </a:r>
          </a:p>
          <a:p>
            <a:pPr marL="457200" lvl="0" indent="-457200" fontAlgn="base">
              <a:buClr>
                <a:srgbClr val="A4C83F"/>
              </a:buClr>
              <a:buFont typeface="+mj-lt"/>
              <a:buAutoNum type="arabicPeriod"/>
            </a:pPr>
            <a:endParaRPr lang="fr-FR" sz="2000" dirty="0" smtClean="0">
              <a:sym typeface="Wingdings" panose="05000000000000000000" pitchFamily="2" charset="2"/>
            </a:endParaRPr>
          </a:p>
          <a:p>
            <a:pPr marL="457200" lvl="0" indent="-457200" fontAlgn="base">
              <a:buClr>
                <a:srgbClr val="A4C83F"/>
              </a:buClr>
              <a:buFont typeface="+mj-lt"/>
              <a:buAutoNum type="arabicPeriod"/>
            </a:pPr>
            <a:r>
              <a:rPr lang="fr-FR" sz="2000" u="sng" dirty="0" smtClean="0">
                <a:sym typeface="Wingdings" panose="05000000000000000000" pitchFamily="2" charset="2"/>
              </a:rPr>
              <a:t>Document de conclusion</a:t>
            </a:r>
            <a:r>
              <a:rPr lang="fr-FR" sz="2000" dirty="0" smtClean="0">
                <a:sym typeface="Wingdings" panose="05000000000000000000" pitchFamily="2" charset="2"/>
              </a:rPr>
              <a:t> : proposition de choix de référentiel des organismes pour le SIMM à partir de l’analyse effectuée</a:t>
            </a:r>
          </a:p>
          <a:p>
            <a:pPr marL="342900" lvl="0" indent="-342900" fontAlgn="base">
              <a:buFont typeface="Wingdings" panose="05000000000000000000" pitchFamily="2" charset="2"/>
              <a:buChar char="à"/>
            </a:pPr>
            <a:endParaRPr lang="fr-FR" sz="20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6138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31" y="152967"/>
            <a:ext cx="1115049" cy="885930"/>
          </a:xfrm>
          <a:prstGeom prst="rect">
            <a:avLst/>
          </a:prstGeom>
          <a:ln>
            <a:noFill/>
          </a:ln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2069129" y="190566"/>
            <a:ext cx="7718425" cy="838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87AAC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3200" b="1" dirty="0" smtClean="0">
                <a:solidFill>
                  <a:srgbClr val="25B8C5"/>
                </a:solidFill>
                <a:latin typeface="Calibri"/>
              </a:rPr>
              <a:t>Référentiel des organismes du SIMM 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631" y="1137272"/>
            <a:ext cx="8361405" cy="516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7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31" y="152967"/>
            <a:ext cx="1115049" cy="885930"/>
          </a:xfrm>
          <a:prstGeom prst="rect">
            <a:avLst/>
          </a:prstGeom>
          <a:ln>
            <a:noFill/>
          </a:ln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3020098" y="176831"/>
            <a:ext cx="7718425" cy="838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87AAC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3200" b="1" dirty="0" smtClean="0">
                <a:solidFill>
                  <a:srgbClr val="25B8C5"/>
                </a:solidFill>
                <a:latin typeface="Calibri"/>
              </a:rPr>
              <a:t>Complétude aux besoins</a:t>
            </a: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7947268"/>
              </p:ext>
            </p:extLst>
          </p:nvPr>
        </p:nvGraphicFramePr>
        <p:xfrm>
          <a:off x="1935892" y="939115"/>
          <a:ext cx="4943419" cy="3070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3328638"/>
              </p:ext>
            </p:extLst>
          </p:nvPr>
        </p:nvGraphicFramePr>
        <p:xfrm>
          <a:off x="-345988" y="3385751"/>
          <a:ext cx="4823254" cy="3062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7861658"/>
              </p:ext>
            </p:extLst>
          </p:nvPr>
        </p:nvGraphicFramePr>
        <p:xfrm>
          <a:off x="4708478" y="3451654"/>
          <a:ext cx="5062226" cy="3056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72405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31" y="152967"/>
            <a:ext cx="1115049" cy="885930"/>
          </a:xfrm>
          <a:prstGeom prst="rect">
            <a:avLst/>
          </a:prstGeom>
          <a:ln>
            <a:noFill/>
          </a:ln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2459925" y="152967"/>
            <a:ext cx="7718425" cy="838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87AAC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3200" b="1" dirty="0" smtClean="0">
                <a:solidFill>
                  <a:srgbClr val="25B8C5"/>
                </a:solidFill>
                <a:latin typeface="Calibri"/>
              </a:rPr>
              <a:t>Investissement du SAR / SIMM</a:t>
            </a:r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051045"/>
              </p:ext>
            </p:extLst>
          </p:nvPr>
        </p:nvGraphicFramePr>
        <p:xfrm>
          <a:off x="1820562" y="991168"/>
          <a:ext cx="5181600" cy="3210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7839169"/>
              </p:ext>
            </p:extLst>
          </p:nvPr>
        </p:nvGraphicFramePr>
        <p:xfrm>
          <a:off x="-494271" y="3525795"/>
          <a:ext cx="5037439" cy="3208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486797"/>
              </p:ext>
            </p:extLst>
          </p:nvPr>
        </p:nvGraphicFramePr>
        <p:xfrm>
          <a:off x="4673465" y="3589637"/>
          <a:ext cx="4889157" cy="3144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8709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31" y="152967"/>
            <a:ext cx="1115049" cy="885930"/>
          </a:xfrm>
          <a:prstGeom prst="rect">
            <a:avLst/>
          </a:prstGeom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589631" y="1916539"/>
            <a:ext cx="7010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25B8C5"/>
                </a:solidFill>
              </a:rPr>
              <a:t>Référentiel des interlocuteurs du </a:t>
            </a:r>
            <a:r>
              <a:rPr lang="fr-FR" sz="2000" dirty="0">
                <a:solidFill>
                  <a:srgbClr val="25B8C5"/>
                </a:solidFill>
              </a:rPr>
              <a:t>SANDRE :</a:t>
            </a:r>
          </a:p>
          <a:p>
            <a:endParaRPr lang="fr-FR" sz="2000" dirty="0"/>
          </a:p>
        </p:txBody>
      </p:sp>
      <p:sp>
        <p:nvSpPr>
          <p:cNvPr id="13" name="Rectangle 12"/>
          <p:cNvSpPr/>
          <p:nvPr/>
        </p:nvSpPr>
        <p:spPr>
          <a:xfrm>
            <a:off x="996950" y="1208653"/>
            <a:ext cx="80105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fr-FR" sz="2000" b="1" i="1" u="sng" dirty="0">
                <a:solidFill>
                  <a:srgbClr val="3F6AB0"/>
                </a:solidFill>
                <a:sym typeface="Wingdings" panose="05000000000000000000" pitchFamily="2" charset="2"/>
              </a:rPr>
              <a:t>Conclusion :</a:t>
            </a:r>
            <a:endParaRPr lang="fr-FR" sz="2000" b="1" i="1" u="sng" dirty="0">
              <a:solidFill>
                <a:srgbClr val="3F6AB0"/>
              </a:solidFill>
            </a:endParaRPr>
          </a:p>
          <a:p>
            <a:endParaRPr lang="fr-FR" sz="2000" dirty="0" smtClean="0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2044415" y="81666"/>
            <a:ext cx="7718425" cy="838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87AAC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sz="3200" b="1" dirty="0" smtClean="0">
                <a:solidFill>
                  <a:srgbClr val="25B8C5"/>
                </a:solidFill>
                <a:latin typeface="Calibri"/>
              </a:rPr>
              <a:t>Référentiel des organismes du SIMM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911926" y="2308820"/>
            <a:ext cx="89936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>
              <a:solidFill>
                <a:srgbClr val="25B8C5"/>
              </a:solidFill>
            </a:endParaRPr>
          </a:p>
          <a:p>
            <a:pPr marL="342900" indent="-342900">
              <a:buClr>
                <a:srgbClr val="305EA9"/>
              </a:buClr>
              <a:buFont typeface="+mj-lt"/>
              <a:buAutoNum type="arabicParenR"/>
            </a:pPr>
            <a:r>
              <a:rPr lang="fr-FR" dirty="0" smtClean="0"/>
              <a:t>Le plus proche des besoins exprimés pour le SIMM</a:t>
            </a:r>
          </a:p>
          <a:p>
            <a:pPr>
              <a:buClr>
                <a:srgbClr val="305EA9"/>
              </a:buClr>
            </a:pPr>
            <a:endParaRPr lang="fr-FR" dirty="0"/>
          </a:p>
          <a:p>
            <a:pPr marL="800100" lvl="1" indent="-342900">
              <a:buClr>
                <a:srgbClr val="305EA9"/>
              </a:buClr>
              <a:buFont typeface="+mj-lt"/>
              <a:buAutoNum type="arabicParenR" startAt="2"/>
            </a:pPr>
            <a:r>
              <a:rPr lang="fr-FR" dirty="0" smtClean="0"/>
              <a:t>Nécessite l’investissement du SAR / SIMM le moins important</a:t>
            </a:r>
          </a:p>
          <a:p>
            <a:pPr marL="800100" lvl="1" indent="-342900">
              <a:buClr>
                <a:srgbClr val="305EA9"/>
              </a:buClr>
              <a:buFont typeface="+mj-lt"/>
              <a:buAutoNum type="arabicParenR" startAt="2"/>
            </a:pPr>
            <a:endParaRPr lang="fr-FR" dirty="0" smtClean="0"/>
          </a:p>
          <a:p>
            <a:pPr marL="1257300" lvl="2" indent="-342900">
              <a:buClr>
                <a:srgbClr val="305EA9"/>
              </a:buClr>
              <a:buFont typeface="+mj-lt"/>
              <a:buAutoNum type="arabicParenR" startAt="3"/>
            </a:pPr>
            <a:r>
              <a:rPr lang="fr-FR" dirty="0" smtClean="0"/>
              <a:t>Assure le lien avec le SIE </a:t>
            </a:r>
          </a:p>
          <a:p>
            <a:pPr marL="1257300" lvl="2" indent="-342900">
              <a:buClr>
                <a:srgbClr val="305EA9"/>
              </a:buClr>
              <a:buFont typeface="+mj-lt"/>
              <a:buAutoNum type="arabicParenR" startAt="3"/>
            </a:pP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230152" y="4489953"/>
            <a:ext cx="2949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u="sng" dirty="0">
                <a:solidFill>
                  <a:srgbClr val="A4C83F"/>
                </a:solidFill>
              </a:rPr>
              <a:t>Proposition du SAR :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911926" y="5254371"/>
            <a:ext cx="7239807" cy="677108"/>
          </a:xfrm>
          <a:prstGeom prst="rect">
            <a:avLst/>
          </a:prstGeom>
          <a:ln>
            <a:solidFill>
              <a:srgbClr val="25B8C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900" dirty="0" smtClean="0"/>
              <a:t>Utilisation du référentiel des interlocuteurs du SANDRE comme référentiel des organismes pour le SIMM. </a:t>
            </a:r>
            <a:endParaRPr lang="fr-FR" sz="1900" dirty="0"/>
          </a:p>
        </p:txBody>
      </p:sp>
    </p:spTree>
    <p:extLst>
      <p:ext uri="{BB962C8B-B14F-4D97-AF65-F5344CB8AC3E}">
        <p14:creationId xmlns:p14="http://schemas.microsoft.com/office/powerpoint/2010/main" val="273362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M-Presentation">
  <a:themeElements>
    <a:clrScheme name="Ifremer - SIM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661D6"/>
      </a:accent1>
      <a:accent2>
        <a:srgbClr val="00A6BB"/>
      </a:accent2>
      <a:accent3>
        <a:srgbClr val="0091D2"/>
      </a:accent3>
      <a:accent4>
        <a:srgbClr val="0091C0"/>
      </a:accent4>
      <a:accent5>
        <a:srgbClr val="4472C4"/>
      </a:accent5>
      <a:accent6>
        <a:srgbClr val="A3F307"/>
      </a:accent6>
      <a:hlink>
        <a:srgbClr val="2661D6"/>
      </a:hlink>
      <a:folHlink>
        <a:srgbClr val="00A6B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lides discret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rIns="0" rtlCol="0" anchor="b" anchorCtr="0">
        <a:spAutoFit/>
      </a:bodyPr>
      <a:lstStyle>
        <a:defPPr>
          <a:defRPr sz="22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IMM-Presentation" id="{89B2C134-B322-43D8-8792-7496E8ECB9C7}" vid="{F03FA895-9064-4391-9463-AD081E4BF61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SIMM-Presentation</Template>
  <TotalTime>1863</TotalTime>
  <Words>239</Words>
  <Application>Microsoft Office PowerPoint</Application>
  <PresentationFormat>Affichage à l'écran (4:3)</PresentationFormat>
  <Paragraphs>59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SIMM-Presentation</vt:lpstr>
      <vt:lpstr>SIMM – GT Langage commun – Choix d’un référentiel des organismes pour le SIMM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Modèle de présentation du SIMM exemples de mise forme des contenus</dc:title>
  <dc:creator>Antoine HUGUET</dc:creator>
  <cp:lastModifiedBy>Clemence RABEVOLO, Ifremer Brest PDG-IRSI-SISMER</cp:lastModifiedBy>
  <cp:revision>208</cp:revision>
  <dcterms:created xsi:type="dcterms:W3CDTF">2018-02-28T15:33:49Z</dcterms:created>
  <dcterms:modified xsi:type="dcterms:W3CDTF">2020-01-10T14:14:22Z</dcterms:modified>
</cp:coreProperties>
</file>